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</p:sldMasterIdLst>
  <p:notesMasterIdLst>
    <p:notesMasterId r:id="rId15"/>
  </p:notesMasterIdLst>
  <p:handoutMasterIdLst>
    <p:handoutMasterId r:id="rId16"/>
  </p:handoutMasterIdLst>
  <p:sldIdLst>
    <p:sldId id="256" r:id="rId3"/>
    <p:sldId id="392" r:id="rId4"/>
    <p:sldId id="372" r:id="rId5"/>
    <p:sldId id="391" r:id="rId6"/>
    <p:sldId id="367" r:id="rId7"/>
    <p:sldId id="389" r:id="rId8"/>
    <p:sldId id="394" r:id="rId9"/>
    <p:sldId id="384" r:id="rId10"/>
    <p:sldId id="390" r:id="rId11"/>
    <p:sldId id="371" r:id="rId12"/>
    <p:sldId id="373" r:id="rId13"/>
    <p:sldId id="387" r:id="rId14"/>
  </p:sldIdLst>
  <p:sldSz cx="9144000" cy="6858000" type="screen4x3"/>
  <p:notesSz cx="6742113" cy="9872663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3000" kern="1200">
        <a:solidFill>
          <a:schemeClr val="bg1"/>
        </a:solidFill>
        <a:latin typeface="Arial" charset="0"/>
        <a:ea typeface="+mn-ea"/>
        <a:cs typeface="Arial Unicode MS" pitchFamily="32" charset="0"/>
      </a:defRPr>
    </a:lvl1pPr>
    <a:lvl2pPr marL="742950" indent="-28575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3000" kern="1200">
        <a:solidFill>
          <a:schemeClr val="bg1"/>
        </a:solidFill>
        <a:latin typeface="Arial" charset="0"/>
        <a:ea typeface="+mn-ea"/>
        <a:cs typeface="Arial Unicode MS" pitchFamily="32" charset="0"/>
      </a:defRPr>
    </a:lvl2pPr>
    <a:lvl3pPr marL="11430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3000" kern="1200">
        <a:solidFill>
          <a:schemeClr val="bg1"/>
        </a:solidFill>
        <a:latin typeface="Arial" charset="0"/>
        <a:ea typeface="+mn-ea"/>
        <a:cs typeface="Arial Unicode MS" pitchFamily="32" charset="0"/>
      </a:defRPr>
    </a:lvl3pPr>
    <a:lvl4pPr marL="16002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3000" kern="1200">
        <a:solidFill>
          <a:schemeClr val="bg1"/>
        </a:solidFill>
        <a:latin typeface="Arial" charset="0"/>
        <a:ea typeface="+mn-ea"/>
        <a:cs typeface="Arial Unicode MS" pitchFamily="32" charset="0"/>
      </a:defRPr>
    </a:lvl4pPr>
    <a:lvl5pPr marL="20574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3000" kern="1200">
        <a:solidFill>
          <a:schemeClr val="bg1"/>
        </a:solidFill>
        <a:latin typeface="Arial" charset="0"/>
        <a:ea typeface="+mn-ea"/>
        <a:cs typeface="Arial Unicode MS" pitchFamily="32" charset="0"/>
      </a:defRPr>
    </a:lvl5pPr>
    <a:lvl6pPr marL="2286000" algn="l" defTabSz="914400" rtl="0" eaLnBrk="1" latinLnBrk="0" hangingPunct="1">
      <a:defRPr sz="3000" kern="1200">
        <a:solidFill>
          <a:schemeClr val="bg1"/>
        </a:solidFill>
        <a:latin typeface="Arial" charset="0"/>
        <a:ea typeface="+mn-ea"/>
        <a:cs typeface="Arial Unicode MS" pitchFamily="32" charset="0"/>
      </a:defRPr>
    </a:lvl6pPr>
    <a:lvl7pPr marL="2743200" algn="l" defTabSz="914400" rtl="0" eaLnBrk="1" latinLnBrk="0" hangingPunct="1">
      <a:defRPr sz="3000" kern="1200">
        <a:solidFill>
          <a:schemeClr val="bg1"/>
        </a:solidFill>
        <a:latin typeface="Arial" charset="0"/>
        <a:ea typeface="+mn-ea"/>
        <a:cs typeface="Arial Unicode MS" pitchFamily="32" charset="0"/>
      </a:defRPr>
    </a:lvl7pPr>
    <a:lvl8pPr marL="3200400" algn="l" defTabSz="914400" rtl="0" eaLnBrk="1" latinLnBrk="0" hangingPunct="1">
      <a:defRPr sz="3000" kern="1200">
        <a:solidFill>
          <a:schemeClr val="bg1"/>
        </a:solidFill>
        <a:latin typeface="Arial" charset="0"/>
        <a:ea typeface="+mn-ea"/>
        <a:cs typeface="Arial Unicode MS" pitchFamily="32" charset="0"/>
      </a:defRPr>
    </a:lvl8pPr>
    <a:lvl9pPr marL="3657600" algn="l" defTabSz="914400" rtl="0" eaLnBrk="1" latinLnBrk="0" hangingPunct="1">
      <a:defRPr sz="3000" kern="1200">
        <a:solidFill>
          <a:schemeClr val="bg1"/>
        </a:solidFill>
        <a:latin typeface="Arial" charset="0"/>
        <a:ea typeface="+mn-ea"/>
        <a:cs typeface="Arial Unicode MS" pitchFamily="32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7C80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4603" autoAdjust="0"/>
  </p:normalViewPr>
  <p:slideViewPr>
    <p:cSldViewPr>
      <p:cViewPr varScale="1">
        <p:scale>
          <a:sx n="70" d="100"/>
          <a:sy n="70" d="100"/>
        </p:scale>
        <p:origin x="-1386" y="-90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2952" y="-90"/>
      </p:cViewPr>
      <p:guideLst>
        <p:guide orient="horz" pos="3110"/>
        <p:guide pos="21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2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18971" y="0"/>
            <a:ext cx="2921582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9CF20E-3191-4567-B5F9-888136ECDAC8}" type="datetimeFigureOut">
              <a:rPr lang="es-ES" smtClean="0"/>
              <a:t>13/10/2015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9377316"/>
            <a:ext cx="2921582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18971" y="9377316"/>
            <a:ext cx="2921582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BCFBA-A624-49AC-AD55-4FB80439B8E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43704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jpeg>
</file>

<file path=ppt/media/image3.png>
</file>

<file path=ppt/media/image4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0" y="750888"/>
            <a:ext cx="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4098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74212" y="4689515"/>
            <a:ext cx="5392130" cy="4440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s-ES" noProof="0" smtClean="0"/>
          </a:p>
        </p:txBody>
      </p:sp>
    </p:spTree>
    <p:extLst>
      <p:ext uri="{BB962C8B-B14F-4D97-AF65-F5344CB8AC3E}">
        <p14:creationId xmlns:p14="http://schemas.microsoft.com/office/powerpoint/2010/main" val="40868271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3288" y="750888"/>
            <a:ext cx="4935537" cy="370205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560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4212" y="4689515"/>
            <a:ext cx="5393690" cy="4442698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3288" y="750888"/>
            <a:ext cx="4935537" cy="370205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969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4212" y="4689515"/>
            <a:ext cx="5393690" cy="4442698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3288" y="750888"/>
            <a:ext cx="4935537" cy="370205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560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74212" y="4689515"/>
            <a:ext cx="5393690" cy="4442698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6343837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7060318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742113" y="228600"/>
            <a:ext cx="2220912" cy="589597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76200" y="228600"/>
            <a:ext cx="6513513" cy="589597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40949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174197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526706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29316549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678873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091412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1579587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64605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39875855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9787012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 smtClean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71704506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4460170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48031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69861610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7013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6613" y="1600200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673890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223408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787912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277615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85499749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 smtClean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24573004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6324600"/>
            <a:ext cx="1181100" cy="249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7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755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28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76200" y="228600"/>
            <a:ext cx="8886825" cy="608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the title text format</a:t>
            </a:r>
          </a:p>
        </p:txBody>
      </p:sp>
      <p:sp>
        <p:nvSpPr>
          <p:cNvPr id="1029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8013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the outline text format</a:t>
            </a:r>
          </a:p>
          <a:p>
            <a:pPr lvl="1"/>
            <a:r>
              <a:rPr lang="en-GB" smtClean="0"/>
              <a:t>Second Outline Level</a:t>
            </a:r>
          </a:p>
          <a:p>
            <a:pPr lvl="2"/>
            <a:r>
              <a:rPr lang="en-GB" smtClean="0"/>
              <a:t>Third Outline Level</a:t>
            </a:r>
          </a:p>
          <a:p>
            <a:pPr lvl="3"/>
            <a:r>
              <a:rPr lang="en-GB" smtClean="0"/>
              <a:t>Fourth Outline Level</a:t>
            </a:r>
          </a:p>
          <a:p>
            <a:pPr lvl="4"/>
            <a:r>
              <a:rPr lang="en-GB" smtClean="0"/>
              <a:t>Fifth Outline Level</a:t>
            </a:r>
          </a:p>
          <a:p>
            <a:pPr lvl="4"/>
            <a:r>
              <a:rPr lang="en-GB" smtClean="0"/>
              <a:t>Sixth Outline Level</a:t>
            </a:r>
          </a:p>
          <a:p>
            <a:pPr lvl="4"/>
            <a:r>
              <a:rPr lang="en-GB" smtClean="0"/>
              <a:t>Seventh Outline Level</a:t>
            </a:r>
          </a:p>
        </p:txBody>
      </p:sp>
      <p:pic>
        <p:nvPicPr>
          <p:cNvPr id="6" name="Picture 3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290" y="224825"/>
            <a:ext cx="595313" cy="683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ransition>
    <p:fade/>
  </p:transition>
  <p:hf hdr="0" ftr="0" dt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400">
          <a:solidFill>
            <a:srgbClr val="FFFFFF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400">
          <a:solidFill>
            <a:srgbClr val="FFFFFF"/>
          </a:solidFill>
          <a:latin typeface="Arial" charset="0"/>
          <a:cs typeface="Arial Unicode MS" pitchFamily="32" charset="0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400">
          <a:solidFill>
            <a:srgbClr val="FFFFFF"/>
          </a:solidFill>
          <a:latin typeface="Arial" charset="0"/>
          <a:cs typeface="Arial Unicode MS" pitchFamily="32" charset="0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400">
          <a:solidFill>
            <a:srgbClr val="FFFFFF"/>
          </a:solidFill>
          <a:latin typeface="Arial" charset="0"/>
          <a:cs typeface="Arial Unicode MS" pitchFamily="32" charset="0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400">
          <a:solidFill>
            <a:srgbClr val="FFFFFF"/>
          </a:solidFill>
          <a:latin typeface="Arial" charset="0"/>
          <a:cs typeface="Arial Unicode MS" pitchFamily="32" charset="0"/>
        </a:defRPr>
      </a:lvl5pPr>
      <a:lvl6pPr marL="25146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400">
          <a:solidFill>
            <a:srgbClr val="FFFFFF"/>
          </a:solidFill>
          <a:latin typeface="Arial" charset="0"/>
          <a:cs typeface="Arial Unicode MS" pitchFamily="32" charset="0"/>
        </a:defRPr>
      </a:lvl6pPr>
      <a:lvl7pPr marL="29718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400">
          <a:solidFill>
            <a:srgbClr val="FFFFFF"/>
          </a:solidFill>
          <a:latin typeface="Arial" charset="0"/>
          <a:cs typeface="Arial Unicode MS" pitchFamily="32" charset="0"/>
        </a:defRPr>
      </a:lvl7pPr>
      <a:lvl8pPr marL="34290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400">
          <a:solidFill>
            <a:srgbClr val="FFFFFF"/>
          </a:solidFill>
          <a:latin typeface="Arial" charset="0"/>
          <a:cs typeface="Arial Unicode MS" pitchFamily="32" charset="0"/>
        </a:defRPr>
      </a:lvl8pPr>
      <a:lvl9pPr marL="38862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400">
          <a:solidFill>
            <a:srgbClr val="FFFFFF"/>
          </a:solidFill>
          <a:latin typeface="Arial" charset="0"/>
          <a:cs typeface="Arial Unicode MS" pitchFamily="32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>
    <p:fade/>
  </p:transition>
  <p:hf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 Unicode MS" pitchFamily="32" charset="0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 Unicode MS" pitchFamily="32" charset="0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 Unicode MS" pitchFamily="32" charset="0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 Unicode MS" pitchFamily="32" charset="0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 Unicode MS" pitchFamily="32" charset="0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 Unicode MS" pitchFamily="32" charset="0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 Unicode MS" pitchFamily="32" charset="0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 Unicode MS" pitchFamily="32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em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png"/><Relationship Id="rId5" Type="http://schemas.openxmlformats.org/officeDocument/2006/relationships/image" Target="../media/image6.gif"/><Relationship Id="rId4" Type="http://schemas.openxmlformats.org/officeDocument/2006/relationships/image" Target="../media/image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Videos/prt%20miramon%20inglesez.mp4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/>
          <p:cNvSpPr>
            <a:spLocks noChangeArrowheads="1"/>
          </p:cNvSpPr>
          <p:nvPr/>
        </p:nvSpPr>
        <p:spPr bwMode="auto">
          <a:xfrm>
            <a:off x="401032" y="694154"/>
            <a:ext cx="4459000" cy="1294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/>
          <a:p>
            <a:r>
              <a:rPr lang="es-ES" sz="1800" dirty="0" smtClean="0">
                <a:solidFill>
                  <a:srgbClr val="CA5420"/>
                </a:solidFill>
              </a:rPr>
              <a:t>TWO INITIATIVES ON AUTONOMOUS VEHICLES AT MIRAMON TECHNOLOGY PARK (Citymobil2 &amp; PRT MIRAMÓN)</a:t>
            </a:r>
            <a:endParaRPr lang="es-ES" sz="1800" dirty="0">
              <a:solidFill>
                <a:srgbClr val="CA5420"/>
              </a:solidFill>
            </a:endParaRPr>
          </a:p>
        </p:txBody>
      </p:sp>
      <p:sp>
        <p:nvSpPr>
          <p:cNvPr id="3075" name="Text Box 2"/>
          <p:cNvSpPr txBox="1">
            <a:spLocks noChangeArrowheads="1"/>
          </p:cNvSpPr>
          <p:nvPr/>
        </p:nvSpPr>
        <p:spPr bwMode="auto">
          <a:xfrm>
            <a:off x="999891" y="3219402"/>
            <a:ext cx="3768080" cy="255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9pPr>
          </a:lstStyle>
          <a:p>
            <a:pPr algn="r" eaLnBrk="1" hangingPunct="1">
              <a:buClrTx/>
            </a:pPr>
            <a:r>
              <a:rPr lang="es-ES" sz="1400" dirty="0">
                <a:solidFill>
                  <a:srgbClr val="CA5420"/>
                </a:solidFill>
              </a:rPr>
              <a:t>Jesus Murgoitio</a:t>
            </a:r>
            <a:r>
              <a:rPr lang="es-ES" sz="1400" baseline="30000" dirty="0">
                <a:solidFill>
                  <a:srgbClr val="CA5420"/>
                </a:solidFill>
              </a:rPr>
              <a:t>1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</a:pPr>
            <a:r>
              <a:rPr lang="es-ES" sz="1400" dirty="0">
                <a:solidFill>
                  <a:srgbClr val="CA5420"/>
                </a:solidFill>
              </a:rPr>
              <a:t>Maria Izaguirre</a:t>
            </a:r>
            <a:r>
              <a:rPr lang="es-ES" sz="1400" baseline="30000" dirty="0">
                <a:solidFill>
                  <a:srgbClr val="CA5420"/>
                </a:solidFill>
              </a:rPr>
              <a:t>2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</a:pP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r>
              <a:rPr lang="es-ES" sz="1400" dirty="0">
                <a:solidFill>
                  <a:srgbClr val="CA5420"/>
                </a:solidFill>
              </a:rPr>
              <a:t>(1) </a:t>
            </a:r>
            <a:r>
              <a:rPr lang="es-ES" sz="1400" dirty="0" err="1">
                <a:solidFill>
                  <a:srgbClr val="CA5420"/>
                </a:solidFill>
              </a:rPr>
              <a:t>Tecnalia</a:t>
            </a:r>
            <a:r>
              <a:rPr lang="es-ES" sz="1400" dirty="0">
                <a:solidFill>
                  <a:srgbClr val="CA5420"/>
                </a:solidFill>
              </a:rPr>
              <a:t> </a:t>
            </a:r>
            <a:r>
              <a:rPr lang="es-ES" sz="1400" dirty="0" err="1" smtClean="0">
                <a:solidFill>
                  <a:srgbClr val="CA5420"/>
                </a:solidFill>
              </a:rPr>
              <a:t>Research</a:t>
            </a:r>
            <a:r>
              <a:rPr lang="es-ES" sz="1400" dirty="0" smtClean="0">
                <a:solidFill>
                  <a:srgbClr val="CA5420"/>
                </a:solidFill>
              </a:rPr>
              <a:t> &amp; </a:t>
            </a:r>
            <a:r>
              <a:rPr lang="es-ES" sz="1400" dirty="0" err="1" smtClean="0">
                <a:solidFill>
                  <a:srgbClr val="CA5420"/>
                </a:solidFill>
              </a:rPr>
              <a:t>Innovation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r>
              <a:rPr lang="es-ES" sz="1400" dirty="0">
                <a:solidFill>
                  <a:srgbClr val="CA5420"/>
                </a:solidFill>
              </a:rPr>
              <a:t>(2) </a:t>
            </a:r>
            <a:r>
              <a:rPr lang="es-ES" sz="1400" dirty="0" err="1">
                <a:solidFill>
                  <a:srgbClr val="CA5420"/>
                </a:solidFill>
              </a:rPr>
              <a:t>Novadays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endParaRPr lang="es-ES" sz="1400" dirty="0" smtClean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endParaRPr lang="es-ES" sz="1400" dirty="0" smtClean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r>
              <a:rPr lang="es-ES" sz="1600" dirty="0" smtClean="0">
                <a:solidFill>
                  <a:srgbClr val="CA5420"/>
                </a:solidFill>
              </a:rPr>
              <a:t>1</a:t>
            </a:r>
            <a:r>
              <a:rPr lang="es-ES" sz="1600" baseline="30000" dirty="0" smtClean="0">
                <a:solidFill>
                  <a:srgbClr val="CA5420"/>
                </a:solidFill>
              </a:rPr>
              <a:t>st</a:t>
            </a:r>
            <a:r>
              <a:rPr lang="es-ES" sz="1600" dirty="0" smtClean="0">
                <a:solidFill>
                  <a:srgbClr val="CA5420"/>
                </a:solidFill>
              </a:rPr>
              <a:t> MOVESMART Workshop</a:t>
            </a:r>
          </a:p>
          <a:p>
            <a:pPr algn="r" eaLnBrk="1" hangingPunct="1">
              <a:buClrTx/>
              <a:buFontTx/>
              <a:buNone/>
            </a:pPr>
            <a:r>
              <a:rPr lang="es-ES" sz="1400" dirty="0" err="1" smtClean="0">
                <a:solidFill>
                  <a:srgbClr val="CA5420"/>
                </a:solidFill>
              </a:rPr>
              <a:t>Renewable</a:t>
            </a:r>
            <a:r>
              <a:rPr lang="es-ES" sz="1400" dirty="0" smtClean="0">
                <a:solidFill>
                  <a:srgbClr val="CA5420"/>
                </a:solidFill>
              </a:rPr>
              <a:t> </a:t>
            </a:r>
            <a:r>
              <a:rPr lang="es-ES" sz="1400" dirty="0" err="1" smtClean="0">
                <a:solidFill>
                  <a:srgbClr val="CA5420"/>
                </a:solidFill>
              </a:rPr>
              <a:t>Mobility</a:t>
            </a:r>
            <a:r>
              <a:rPr lang="es-ES" sz="1400" dirty="0" smtClean="0">
                <a:solidFill>
                  <a:srgbClr val="CA5420"/>
                </a:solidFill>
              </a:rPr>
              <a:t> </a:t>
            </a:r>
            <a:r>
              <a:rPr lang="es-ES" sz="1400" dirty="0" err="1" smtClean="0">
                <a:solidFill>
                  <a:srgbClr val="CA5420"/>
                </a:solidFill>
              </a:rPr>
              <a:t>Services</a:t>
            </a:r>
            <a:r>
              <a:rPr lang="es-ES" sz="1400" dirty="0" smtClean="0">
                <a:solidFill>
                  <a:srgbClr val="CA5420"/>
                </a:solidFill>
              </a:rPr>
              <a:t> in Smart </a:t>
            </a:r>
            <a:r>
              <a:rPr lang="es-ES" sz="1400" dirty="0" err="1" smtClean="0">
                <a:solidFill>
                  <a:srgbClr val="CA5420"/>
                </a:solidFill>
              </a:rPr>
              <a:t>Cities</a:t>
            </a:r>
            <a:r>
              <a:rPr lang="es-ES" sz="1400" dirty="0" smtClean="0">
                <a:solidFill>
                  <a:srgbClr val="CA5420"/>
                </a:solidFill>
              </a:rPr>
              <a:t>:</a:t>
            </a:r>
          </a:p>
          <a:p>
            <a:pPr algn="r" eaLnBrk="1" hangingPunct="1">
              <a:buClrTx/>
              <a:buFontTx/>
              <a:buNone/>
            </a:pPr>
            <a:r>
              <a:rPr lang="es-ES" sz="1400" dirty="0" err="1" smtClean="0">
                <a:solidFill>
                  <a:srgbClr val="CA5420"/>
                </a:solidFill>
              </a:rPr>
              <a:t>Challenges</a:t>
            </a:r>
            <a:r>
              <a:rPr lang="es-ES" sz="1400" dirty="0" smtClean="0">
                <a:solidFill>
                  <a:srgbClr val="CA5420"/>
                </a:solidFill>
              </a:rPr>
              <a:t>, </a:t>
            </a:r>
            <a:r>
              <a:rPr lang="es-ES" sz="1400" dirty="0" err="1" smtClean="0">
                <a:solidFill>
                  <a:srgbClr val="CA5420"/>
                </a:solidFill>
              </a:rPr>
              <a:t>Approaches</a:t>
            </a:r>
            <a:r>
              <a:rPr lang="es-ES" sz="1400" dirty="0" smtClean="0">
                <a:solidFill>
                  <a:srgbClr val="CA5420"/>
                </a:solidFill>
              </a:rPr>
              <a:t> and Social </a:t>
            </a:r>
            <a:r>
              <a:rPr lang="es-ES" sz="1400" dirty="0" err="1" smtClean="0">
                <a:solidFill>
                  <a:srgbClr val="CA5420"/>
                </a:solidFill>
              </a:rPr>
              <a:t>Aspects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r>
              <a:rPr lang="es-ES" sz="1400" dirty="0" smtClean="0">
                <a:solidFill>
                  <a:srgbClr val="CA5420"/>
                </a:solidFill>
              </a:rPr>
              <a:t>15</a:t>
            </a:r>
            <a:r>
              <a:rPr lang="es-ES" sz="1400" baseline="30000" dirty="0" smtClean="0">
                <a:solidFill>
                  <a:srgbClr val="CA5420"/>
                </a:solidFill>
              </a:rPr>
              <a:t>th</a:t>
            </a:r>
            <a:r>
              <a:rPr lang="es-ES" sz="1400" dirty="0" smtClean="0">
                <a:solidFill>
                  <a:srgbClr val="CA5420"/>
                </a:solidFill>
              </a:rPr>
              <a:t> </a:t>
            </a:r>
            <a:r>
              <a:rPr lang="es-ES" sz="1400" dirty="0" err="1" smtClean="0">
                <a:solidFill>
                  <a:srgbClr val="CA5420"/>
                </a:solidFill>
              </a:rPr>
              <a:t>October</a:t>
            </a:r>
            <a:r>
              <a:rPr lang="es-ES" sz="1400" dirty="0" smtClean="0">
                <a:solidFill>
                  <a:srgbClr val="CA5420"/>
                </a:solidFill>
              </a:rPr>
              <a:t> 2015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endParaRPr lang="es-ES" sz="1400" dirty="0" smtClean="0">
              <a:solidFill>
                <a:srgbClr val="CA5420"/>
              </a:solidFill>
            </a:endParaRP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151" y="4317600"/>
            <a:ext cx="1661832" cy="539831"/>
          </a:xfrm>
          <a:prstGeom prst="rect">
            <a:avLst/>
          </a:prstGeom>
        </p:spPr>
      </p:pic>
      <p:pic>
        <p:nvPicPr>
          <p:cNvPr id="6" name="Picture 2" descr="http://www.museochillidaleku.com/uploads/tx_templavoila/banner1016_04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596" y="3284984"/>
            <a:ext cx="2852738" cy="804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937" y="5292756"/>
            <a:ext cx="2226146" cy="1096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370" y="2204864"/>
            <a:ext cx="3484775" cy="599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99" b="23805"/>
          <a:stretch/>
        </p:blipFill>
        <p:spPr bwMode="auto">
          <a:xfrm>
            <a:off x="7222141" y="4317600"/>
            <a:ext cx="1809942" cy="539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207" y="5025422"/>
            <a:ext cx="1510957" cy="1348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"/>
          <p:cNvSpPr txBox="1">
            <a:spLocks noChangeArrowheads="1"/>
          </p:cNvSpPr>
          <p:nvPr/>
        </p:nvSpPr>
        <p:spPr bwMode="auto">
          <a:xfrm>
            <a:off x="118793" y="211218"/>
            <a:ext cx="8892480" cy="5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9pPr>
          </a:lstStyle>
          <a:p>
            <a:pPr marL="0" lvl="1" indent="0" eaLnBrk="1" hangingPunct="1">
              <a:buClrTx/>
            </a:pPr>
            <a:r>
              <a:rPr lang="en-US" sz="2800" b="1" dirty="0" smtClean="0">
                <a:solidFill>
                  <a:srgbClr val="FFFFFF"/>
                </a:solidFill>
              </a:rPr>
              <a:t>CityMobil2: Vehicle</a:t>
            </a:r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60874" y="3861963"/>
            <a:ext cx="3431606" cy="2571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107504" y="1052736"/>
            <a:ext cx="5329857" cy="4752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3 vehicles</a:t>
            </a:r>
          </a:p>
          <a:p>
            <a:pPr marL="0" lvl="1" indent="0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Providers: </a:t>
            </a:r>
            <a:r>
              <a:rPr lang="en-US" sz="1800" dirty="0" err="1" smtClean="0">
                <a:solidFill>
                  <a:srgbClr val="CA5420"/>
                </a:solidFill>
                <a:latin typeface="Arial Unicode MS" pitchFamily="34" charset="-128"/>
              </a:rPr>
              <a:t>Robosoft</a:t>
            </a: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 y </a:t>
            </a:r>
            <a:r>
              <a:rPr lang="en-US" sz="1800" dirty="0" err="1" smtClean="0">
                <a:solidFill>
                  <a:srgbClr val="CA5420"/>
                </a:solidFill>
                <a:latin typeface="Arial Unicode MS" pitchFamily="34" charset="-128"/>
              </a:rPr>
              <a:t>Easymile</a:t>
            </a: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0" lvl="1" indent="0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Fully autonomous</a:t>
            </a:r>
          </a:p>
          <a:p>
            <a:pPr marL="0" lvl="1" indent="0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Capacity of the vehicles: 10-12 p.</a:t>
            </a:r>
          </a:p>
          <a:p>
            <a:pPr marL="0" lvl="1" indent="0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Maximum speed of the vehicles: 30 Km/h</a:t>
            </a:r>
          </a:p>
          <a:p>
            <a:pPr marL="0" lvl="1" indent="0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Electrics</a:t>
            </a:r>
          </a:p>
          <a:p>
            <a:pPr marL="0" lvl="1" indent="0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Preference to circulate against private vehicles.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2000" dirty="0">
              <a:solidFill>
                <a:srgbClr val="CA5420"/>
              </a:solidFill>
              <a:latin typeface="Arial Unicode MS" pitchFamily="34" charset="-128"/>
            </a:endParaRPr>
          </a:p>
        </p:txBody>
      </p:sp>
      <p:sp>
        <p:nvSpPr>
          <p:cNvPr id="9" name="CuadroTexto 24"/>
          <p:cNvSpPr txBox="1"/>
          <p:nvPr/>
        </p:nvSpPr>
        <p:spPr>
          <a:xfrm>
            <a:off x="8676456" y="6464369"/>
            <a:ext cx="432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A3D2234-9E75-45AF-9619-898BA1124C08}" type="slidenum">
              <a:rPr lang="en-US" sz="1200" smtClean="0">
                <a:solidFill>
                  <a:schemeClr val="tx1"/>
                </a:solidFill>
              </a:rPr>
              <a:t>10</a:t>
            </a:fld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873" y="1268760"/>
            <a:ext cx="3417107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68828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Rectángulo"/>
          <p:cNvSpPr/>
          <p:nvPr/>
        </p:nvSpPr>
        <p:spPr>
          <a:xfrm>
            <a:off x="179512" y="188640"/>
            <a:ext cx="43620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indent="0" eaLnBrk="1" hangingPunct="1">
              <a:buClrTx/>
            </a:pPr>
            <a:r>
              <a:rPr lang="en-US" sz="2800" b="1" dirty="0" smtClean="0">
                <a:solidFill>
                  <a:srgbClr val="FFFFFF"/>
                </a:solidFill>
              </a:rPr>
              <a:t>CityMobil2: Next actions</a:t>
            </a:r>
            <a:endParaRPr lang="en-US" sz="2800" b="1" dirty="0">
              <a:solidFill>
                <a:srgbClr val="FFFFFF"/>
              </a:solidFill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298576" y="713718"/>
            <a:ext cx="8681904" cy="5523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0" lvl="1" indent="0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</a:pPr>
            <a:endParaRPr lang="en-US" sz="2000" dirty="0" smtClean="0">
              <a:solidFill>
                <a:srgbClr val="CA5420"/>
              </a:solidFill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Current Legislation: Permission if there is a co-pilot/vehicle.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Local Legislation: min. and simple changes, (only annex to the local rules.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Technical adaptations of the site.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Awareness campaign.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Find Co-financing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>
              <a:solidFill>
                <a:srgbClr val="CA5420"/>
              </a:solidFill>
              <a:latin typeface="Arial Unicode MS" pitchFamily="34" charset="-128"/>
            </a:endParaRPr>
          </a:p>
        </p:txBody>
      </p:sp>
      <p:sp>
        <p:nvSpPr>
          <p:cNvPr id="6" name="CuadroTexto 24"/>
          <p:cNvSpPr txBox="1"/>
          <p:nvPr/>
        </p:nvSpPr>
        <p:spPr>
          <a:xfrm>
            <a:off x="8676456" y="6464369"/>
            <a:ext cx="432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A3D2234-9E75-45AF-9619-898BA1124C08}" type="slidenum">
              <a:rPr lang="en-US" sz="1200" smtClean="0">
                <a:solidFill>
                  <a:schemeClr val="tx1"/>
                </a:solidFill>
              </a:rPr>
              <a:t>11</a:t>
            </a:fld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0298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/>
          <p:cNvSpPr>
            <a:spLocks noChangeArrowheads="1"/>
          </p:cNvSpPr>
          <p:nvPr/>
        </p:nvSpPr>
        <p:spPr bwMode="auto">
          <a:xfrm>
            <a:off x="510481" y="698500"/>
            <a:ext cx="4156769" cy="3738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/>
          <a:p>
            <a:pPr algn="ctr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s-ES" dirty="0" smtClean="0">
              <a:solidFill>
                <a:srgbClr val="CA5420"/>
              </a:solidFill>
            </a:endParaRPr>
          </a:p>
          <a:p>
            <a:pPr algn="ctr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s-ES" dirty="0" smtClean="0">
                <a:solidFill>
                  <a:srgbClr val="CA5420"/>
                </a:solidFill>
              </a:rPr>
              <a:t>THANKS FOR YOUR ATTENTION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650" y="2446546"/>
            <a:ext cx="3484775" cy="599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999891" y="3219402"/>
            <a:ext cx="3768080" cy="255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9pPr>
          </a:lstStyle>
          <a:p>
            <a:pPr algn="r" eaLnBrk="1" hangingPunct="1">
              <a:buClrTx/>
            </a:pPr>
            <a:r>
              <a:rPr lang="es-ES" sz="1400" dirty="0" smtClean="0">
                <a:solidFill>
                  <a:srgbClr val="CA5420"/>
                </a:solidFill>
              </a:rPr>
              <a:t>Jesús </a:t>
            </a:r>
            <a:r>
              <a:rPr lang="es-ES" sz="1400" dirty="0">
                <a:solidFill>
                  <a:srgbClr val="CA5420"/>
                </a:solidFill>
              </a:rPr>
              <a:t>Murgoitio</a:t>
            </a:r>
            <a:r>
              <a:rPr lang="es-ES" sz="1400" baseline="30000" dirty="0">
                <a:solidFill>
                  <a:srgbClr val="CA5420"/>
                </a:solidFill>
              </a:rPr>
              <a:t>1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</a:pPr>
            <a:r>
              <a:rPr lang="es-ES" sz="1400" dirty="0" smtClean="0">
                <a:solidFill>
                  <a:srgbClr val="CA5420"/>
                </a:solidFill>
              </a:rPr>
              <a:t>María </a:t>
            </a:r>
            <a:r>
              <a:rPr lang="es-ES" sz="1400" dirty="0">
                <a:solidFill>
                  <a:srgbClr val="CA5420"/>
                </a:solidFill>
              </a:rPr>
              <a:t>Izaguirre</a:t>
            </a:r>
            <a:r>
              <a:rPr lang="es-ES" sz="1400" baseline="30000" dirty="0">
                <a:solidFill>
                  <a:srgbClr val="CA5420"/>
                </a:solidFill>
              </a:rPr>
              <a:t>2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</a:pP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r>
              <a:rPr lang="es-ES" sz="1400" dirty="0">
                <a:solidFill>
                  <a:srgbClr val="CA5420"/>
                </a:solidFill>
              </a:rPr>
              <a:t>(1) </a:t>
            </a:r>
            <a:r>
              <a:rPr lang="es-ES" sz="1400" dirty="0" err="1">
                <a:solidFill>
                  <a:srgbClr val="CA5420"/>
                </a:solidFill>
              </a:rPr>
              <a:t>Tecnalia</a:t>
            </a:r>
            <a:r>
              <a:rPr lang="es-ES" sz="1400" dirty="0">
                <a:solidFill>
                  <a:srgbClr val="CA5420"/>
                </a:solidFill>
              </a:rPr>
              <a:t> </a:t>
            </a:r>
            <a:r>
              <a:rPr lang="es-ES" sz="1400" dirty="0" err="1" smtClean="0">
                <a:solidFill>
                  <a:srgbClr val="CA5420"/>
                </a:solidFill>
              </a:rPr>
              <a:t>Research</a:t>
            </a:r>
            <a:r>
              <a:rPr lang="es-ES" sz="1400" dirty="0" smtClean="0">
                <a:solidFill>
                  <a:srgbClr val="CA5420"/>
                </a:solidFill>
              </a:rPr>
              <a:t> &amp; </a:t>
            </a:r>
            <a:r>
              <a:rPr lang="es-ES" sz="1400" dirty="0" err="1" smtClean="0">
                <a:solidFill>
                  <a:srgbClr val="CA5420"/>
                </a:solidFill>
              </a:rPr>
              <a:t>Innovation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r>
              <a:rPr lang="es-ES" sz="1400" dirty="0">
                <a:solidFill>
                  <a:srgbClr val="CA5420"/>
                </a:solidFill>
              </a:rPr>
              <a:t>(2) </a:t>
            </a:r>
            <a:r>
              <a:rPr lang="es-ES" sz="1400" dirty="0" err="1">
                <a:solidFill>
                  <a:srgbClr val="CA5420"/>
                </a:solidFill>
              </a:rPr>
              <a:t>Novadays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endParaRPr lang="es-ES" sz="1400" dirty="0" smtClean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endParaRPr lang="es-ES" sz="1400" dirty="0" smtClean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r>
              <a:rPr lang="es-ES" sz="1600" dirty="0" smtClean="0">
                <a:solidFill>
                  <a:srgbClr val="CA5420"/>
                </a:solidFill>
              </a:rPr>
              <a:t>1</a:t>
            </a:r>
            <a:r>
              <a:rPr lang="es-ES" sz="1600" baseline="30000" dirty="0" smtClean="0">
                <a:solidFill>
                  <a:srgbClr val="CA5420"/>
                </a:solidFill>
              </a:rPr>
              <a:t>st</a:t>
            </a:r>
            <a:r>
              <a:rPr lang="es-ES" sz="1600" dirty="0" smtClean="0">
                <a:solidFill>
                  <a:srgbClr val="CA5420"/>
                </a:solidFill>
              </a:rPr>
              <a:t> MOVESMART Workshop</a:t>
            </a:r>
          </a:p>
          <a:p>
            <a:pPr algn="r" eaLnBrk="1" hangingPunct="1">
              <a:buClrTx/>
              <a:buFontTx/>
              <a:buNone/>
            </a:pPr>
            <a:r>
              <a:rPr lang="es-ES" sz="1400" dirty="0" err="1" smtClean="0">
                <a:solidFill>
                  <a:srgbClr val="CA5420"/>
                </a:solidFill>
              </a:rPr>
              <a:t>Renewable</a:t>
            </a:r>
            <a:r>
              <a:rPr lang="es-ES" sz="1400" dirty="0" smtClean="0">
                <a:solidFill>
                  <a:srgbClr val="CA5420"/>
                </a:solidFill>
              </a:rPr>
              <a:t> </a:t>
            </a:r>
            <a:r>
              <a:rPr lang="es-ES" sz="1400" dirty="0" err="1" smtClean="0">
                <a:solidFill>
                  <a:srgbClr val="CA5420"/>
                </a:solidFill>
              </a:rPr>
              <a:t>Mobility</a:t>
            </a:r>
            <a:r>
              <a:rPr lang="es-ES" sz="1400" dirty="0" smtClean="0">
                <a:solidFill>
                  <a:srgbClr val="CA5420"/>
                </a:solidFill>
              </a:rPr>
              <a:t> </a:t>
            </a:r>
            <a:r>
              <a:rPr lang="es-ES" sz="1400" dirty="0" err="1" smtClean="0">
                <a:solidFill>
                  <a:srgbClr val="CA5420"/>
                </a:solidFill>
              </a:rPr>
              <a:t>Services</a:t>
            </a:r>
            <a:r>
              <a:rPr lang="es-ES" sz="1400" dirty="0" smtClean="0">
                <a:solidFill>
                  <a:srgbClr val="CA5420"/>
                </a:solidFill>
              </a:rPr>
              <a:t> in Smart </a:t>
            </a:r>
            <a:r>
              <a:rPr lang="es-ES" sz="1400" dirty="0" err="1" smtClean="0">
                <a:solidFill>
                  <a:srgbClr val="CA5420"/>
                </a:solidFill>
              </a:rPr>
              <a:t>Cities</a:t>
            </a:r>
            <a:r>
              <a:rPr lang="es-ES" sz="1400" dirty="0" smtClean="0">
                <a:solidFill>
                  <a:srgbClr val="CA5420"/>
                </a:solidFill>
              </a:rPr>
              <a:t>:</a:t>
            </a:r>
          </a:p>
          <a:p>
            <a:pPr algn="r" eaLnBrk="1" hangingPunct="1">
              <a:buClrTx/>
              <a:buFontTx/>
              <a:buNone/>
            </a:pPr>
            <a:r>
              <a:rPr lang="es-ES" sz="1400" dirty="0" err="1" smtClean="0">
                <a:solidFill>
                  <a:srgbClr val="CA5420"/>
                </a:solidFill>
              </a:rPr>
              <a:t>Challenges</a:t>
            </a:r>
            <a:r>
              <a:rPr lang="es-ES" sz="1400" dirty="0" smtClean="0">
                <a:solidFill>
                  <a:srgbClr val="CA5420"/>
                </a:solidFill>
              </a:rPr>
              <a:t>, </a:t>
            </a:r>
            <a:r>
              <a:rPr lang="es-ES" sz="1400" dirty="0" err="1" smtClean="0">
                <a:solidFill>
                  <a:srgbClr val="CA5420"/>
                </a:solidFill>
              </a:rPr>
              <a:t>Approaches</a:t>
            </a:r>
            <a:r>
              <a:rPr lang="es-ES" sz="1400" dirty="0" smtClean="0">
                <a:solidFill>
                  <a:srgbClr val="CA5420"/>
                </a:solidFill>
              </a:rPr>
              <a:t> and Social </a:t>
            </a:r>
            <a:r>
              <a:rPr lang="es-ES" sz="1400" dirty="0" err="1" smtClean="0">
                <a:solidFill>
                  <a:srgbClr val="CA5420"/>
                </a:solidFill>
              </a:rPr>
              <a:t>Aspects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r>
              <a:rPr lang="es-ES" sz="1400" dirty="0" smtClean="0">
                <a:solidFill>
                  <a:srgbClr val="CA5420"/>
                </a:solidFill>
              </a:rPr>
              <a:t>15</a:t>
            </a:r>
            <a:r>
              <a:rPr lang="es-ES" sz="1400" baseline="30000" dirty="0" smtClean="0">
                <a:solidFill>
                  <a:srgbClr val="CA5420"/>
                </a:solidFill>
              </a:rPr>
              <a:t>th</a:t>
            </a:r>
            <a:r>
              <a:rPr lang="es-ES" sz="1400" dirty="0" smtClean="0">
                <a:solidFill>
                  <a:srgbClr val="CA5420"/>
                </a:solidFill>
              </a:rPr>
              <a:t> </a:t>
            </a:r>
            <a:r>
              <a:rPr lang="es-ES" sz="1400" dirty="0" err="1" smtClean="0">
                <a:solidFill>
                  <a:srgbClr val="CA5420"/>
                </a:solidFill>
              </a:rPr>
              <a:t>October</a:t>
            </a:r>
            <a:r>
              <a:rPr lang="es-ES" sz="1400" dirty="0" smtClean="0">
                <a:solidFill>
                  <a:srgbClr val="CA5420"/>
                </a:solidFill>
              </a:rPr>
              <a:t> 2015</a:t>
            </a:r>
            <a:endParaRPr lang="es-ES" sz="1400" dirty="0">
              <a:solidFill>
                <a:srgbClr val="CA5420"/>
              </a:solidFill>
            </a:endParaRPr>
          </a:p>
          <a:p>
            <a:pPr algn="r" eaLnBrk="1" hangingPunct="1">
              <a:buClrTx/>
              <a:buFontTx/>
              <a:buNone/>
            </a:pPr>
            <a:endParaRPr lang="es-ES" sz="1400" dirty="0" smtClean="0">
              <a:solidFill>
                <a:srgbClr val="CA5420"/>
              </a:solidFill>
            </a:endParaRPr>
          </a:p>
        </p:txBody>
      </p:sp>
      <p:pic>
        <p:nvPicPr>
          <p:cNvPr id="10" name="Imagen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1151" y="4317600"/>
            <a:ext cx="1661832" cy="539831"/>
          </a:xfrm>
          <a:prstGeom prst="rect">
            <a:avLst/>
          </a:prstGeom>
        </p:spPr>
      </p:pic>
      <p:pic>
        <p:nvPicPr>
          <p:cNvPr id="11" name="Picture 2" descr="http://www.museochillidaleku.com/uploads/tx_templavoila/banner1016_04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596" y="3284984"/>
            <a:ext cx="2852738" cy="804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937" y="5292756"/>
            <a:ext cx="2226146" cy="1096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99" b="23805"/>
          <a:stretch/>
        </p:blipFill>
        <p:spPr bwMode="auto">
          <a:xfrm>
            <a:off x="7222141" y="4317600"/>
            <a:ext cx="1809942" cy="539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207" y="5025422"/>
            <a:ext cx="1510957" cy="1348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118110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ChangeArrowheads="1"/>
          </p:cNvSpPr>
          <p:nvPr/>
        </p:nvSpPr>
        <p:spPr bwMode="auto">
          <a:xfrm>
            <a:off x="118793" y="211218"/>
            <a:ext cx="8892480" cy="5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9pPr>
          </a:lstStyle>
          <a:p>
            <a:pPr marL="0" lvl="1" indent="0" eaLnBrk="1" hangingPunct="1">
              <a:buClrTx/>
            </a:pPr>
            <a:r>
              <a:rPr lang="en-US" sz="2800" b="1" dirty="0" smtClean="0">
                <a:solidFill>
                  <a:srgbClr val="FFFFFF"/>
                </a:solidFill>
              </a:rPr>
              <a:t>Index</a:t>
            </a:r>
          </a:p>
        </p:txBody>
      </p:sp>
      <p:sp>
        <p:nvSpPr>
          <p:cNvPr id="3" name="Rectangle 11"/>
          <p:cNvSpPr>
            <a:spLocks noChangeArrowheads="1"/>
          </p:cNvSpPr>
          <p:nvPr/>
        </p:nvSpPr>
        <p:spPr bwMode="auto">
          <a:xfrm>
            <a:off x="5283757" y="2070987"/>
            <a:ext cx="3511763" cy="3302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457200" lvl="1" indent="-457200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Font typeface="Arial"/>
              <a:buChar char="•"/>
            </a:pPr>
            <a:r>
              <a:rPr lang="en-US" sz="3200" b="1" dirty="0" smtClean="0">
                <a:solidFill>
                  <a:srgbClr val="CA5420"/>
                </a:solidFill>
                <a:latin typeface="Arial Unicode MS" pitchFamily="34" charset="-128"/>
              </a:rPr>
              <a:t>CityMobil2:</a:t>
            </a:r>
          </a:p>
          <a:p>
            <a:pPr marL="857250" lvl="2" indent="-457200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Font typeface="Arial"/>
              <a:buChar char="•"/>
            </a:pPr>
            <a:r>
              <a:rPr lang="en-US" sz="2400" b="1" dirty="0" smtClean="0">
                <a:solidFill>
                  <a:srgbClr val="CA5420"/>
                </a:solidFill>
                <a:latin typeface="Arial Unicode MS" pitchFamily="34" charset="-128"/>
              </a:rPr>
              <a:t>Project summary</a:t>
            </a:r>
          </a:p>
          <a:p>
            <a:pPr marL="857250" lvl="2" indent="-457200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Font typeface="Arial"/>
              <a:buChar char="•"/>
            </a:pPr>
            <a:r>
              <a:rPr lang="en-US" sz="2400" b="1" dirty="0" smtClean="0">
                <a:solidFill>
                  <a:srgbClr val="CA5420"/>
                </a:solidFill>
                <a:latin typeface="Arial Unicode MS" pitchFamily="34" charset="-128"/>
              </a:rPr>
              <a:t>Objectives</a:t>
            </a:r>
          </a:p>
          <a:p>
            <a:pPr marL="857250" lvl="2" indent="-457200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Font typeface="Arial"/>
              <a:buChar char="•"/>
            </a:pPr>
            <a:r>
              <a:rPr lang="en-US" sz="2400" b="1" dirty="0" smtClean="0">
                <a:solidFill>
                  <a:srgbClr val="CA5420"/>
                </a:solidFill>
                <a:latin typeface="Arial Unicode MS" pitchFamily="34" charset="-128"/>
              </a:rPr>
              <a:t>Demo &amp; Vehicle</a:t>
            </a:r>
          </a:p>
          <a:p>
            <a:pPr marL="857250" lvl="2" indent="-457200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Font typeface="Arial"/>
              <a:buChar char="•"/>
            </a:pPr>
            <a:r>
              <a:rPr lang="en-US" sz="2400" b="1" dirty="0">
                <a:solidFill>
                  <a:srgbClr val="CA5420"/>
                </a:solidFill>
                <a:latin typeface="Arial Unicode MS" pitchFamily="34" charset="-128"/>
              </a:rPr>
              <a:t>Next actions</a:t>
            </a:r>
          </a:p>
        </p:txBody>
      </p:sp>
      <p:sp>
        <p:nvSpPr>
          <p:cNvPr id="4" name="Rectangle 11"/>
          <p:cNvSpPr>
            <a:spLocks noChangeArrowheads="1"/>
          </p:cNvSpPr>
          <p:nvPr/>
        </p:nvSpPr>
        <p:spPr bwMode="auto">
          <a:xfrm>
            <a:off x="94492" y="2070987"/>
            <a:ext cx="4591883" cy="2582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457200" lvl="1" indent="-457200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Font typeface="Arial"/>
              <a:buChar char="•"/>
            </a:pPr>
            <a:r>
              <a:rPr lang="en-US" sz="3200" b="1" dirty="0" smtClean="0">
                <a:solidFill>
                  <a:srgbClr val="CA5420"/>
                </a:solidFill>
                <a:latin typeface="Arial Unicode MS" pitchFamily="34" charset="-128"/>
              </a:rPr>
              <a:t>PRT MIRAMÓN:</a:t>
            </a:r>
          </a:p>
          <a:p>
            <a:pPr marL="857250" lvl="2" indent="-457200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Font typeface="Arial"/>
              <a:buChar char="•"/>
            </a:pPr>
            <a:r>
              <a:rPr lang="en-US" sz="2400" b="1" dirty="0" smtClean="0">
                <a:solidFill>
                  <a:srgbClr val="CA5420"/>
                </a:solidFill>
                <a:latin typeface="Arial Unicode MS" pitchFamily="34" charset="-128"/>
              </a:rPr>
              <a:t>Project summary</a:t>
            </a:r>
          </a:p>
          <a:p>
            <a:pPr marL="857250" lvl="2" indent="-457200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Font typeface="Arial"/>
              <a:buChar char="•"/>
            </a:pPr>
            <a:r>
              <a:rPr lang="en-US" sz="2400" b="1" dirty="0" smtClean="0">
                <a:solidFill>
                  <a:srgbClr val="CA5420"/>
                </a:solidFill>
                <a:latin typeface="Arial Unicode MS" pitchFamily="34" charset="-128"/>
              </a:rPr>
              <a:t>Objectives</a:t>
            </a:r>
          </a:p>
          <a:p>
            <a:pPr marL="857250" lvl="2" indent="-457200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Font typeface="Arial"/>
              <a:buChar char="•"/>
            </a:pPr>
            <a:r>
              <a:rPr lang="en-US" sz="2400" b="1" dirty="0" smtClean="0">
                <a:solidFill>
                  <a:srgbClr val="CA5420"/>
                </a:solidFill>
                <a:latin typeface="Arial Unicode MS" pitchFamily="34" charset="-128"/>
              </a:rPr>
              <a:t>Demo &amp; Vehicle (Video)</a:t>
            </a:r>
            <a:endParaRPr lang="en-US" sz="2400" b="1" baseline="-25000" dirty="0" smtClean="0">
              <a:solidFill>
                <a:srgbClr val="CA5420"/>
              </a:solidFill>
              <a:latin typeface="Arial Unicode MS" pitchFamily="34" charset="-128"/>
            </a:endParaRPr>
          </a:p>
        </p:txBody>
      </p:sp>
      <p:sp>
        <p:nvSpPr>
          <p:cNvPr id="5" name="Rectangle 11"/>
          <p:cNvSpPr>
            <a:spLocks noChangeArrowheads="1"/>
          </p:cNvSpPr>
          <p:nvPr/>
        </p:nvSpPr>
        <p:spPr bwMode="auto">
          <a:xfrm>
            <a:off x="1916258" y="748652"/>
            <a:ext cx="4887990" cy="936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457200" lvl="1" indent="-457200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Font typeface="Arial"/>
              <a:buChar char="•"/>
            </a:pPr>
            <a:r>
              <a:rPr lang="en-US" sz="3200" b="1" dirty="0" smtClean="0">
                <a:solidFill>
                  <a:srgbClr val="CA5420"/>
                </a:solidFill>
                <a:latin typeface="Arial Unicode MS" pitchFamily="34" charset="-128"/>
              </a:rPr>
              <a:t>MIRAMÓN: “Test Site”</a:t>
            </a:r>
          </a:p>
        </p:txBody>
      </p:sp>
      <p:sp>
        <p:nvSpPr>
          <p:cNvPr id="7" name="CuadroTexto 24"/>
          <p:cNvSpPr txBox="1"/>
          <p:nvPr/>
        </p:nvSpPr>
        <p:spPr>
          <a:xfrm>
            <a:off x="8676456" y="6464369"/>
            <a:ext cx="432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A3D2234-9E75-45AF-9619-898BA1124C08}" type="slidenum">
              <a:rPr lang="en-US" sz="1200" smtClean="0">
                <a:solidFill>
                  <a:schemeClr val="tx1"/>
                </a:solidFill>
              </a:rPr>
              <a:t>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>
            <a:off x="2925696" y="5373216"/>
            <a:ext cx="3014456" cy="936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457200" lvl="1" indent="-457200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Font typeface="Arial"/>
              <a:buChar char="•"/>
            </a:pPr>
            <a:r>
              <a:rPr lang="en-US" sz="3200" b="1" dirty="0" smtClean="0">
                <a:solidFill>
                  <a:srgbClr val="CA5420"/>
                </a:solidFill>
                <a:latin typeface="Arial Unicode MS" pitchFamily="34" charset="-128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8373452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ChangeArrowheads="1"/>
          </p:cNvSpPr>
          <p:nvPr/>
        </p:nvSpPr>
        <p:spPr bwMode="auto">
          <a:xfrm>
            <a:off x="251521" y="1412776"/>
            <a:ext cx="4752528" cy="3168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400" b="1" dirty="0">
              <a:solidFill>
                <a:srgbClr val="CA5420"/>
              </a:solidFill>
              <a:latin typeface="Arial Unicode MS" pitchFamily="34" charset="-128"/>
            </a:endParaRPr>
          </a:p>
        </p:txBody>
      </p:sp>
      <p:sp>
        <p:nvSpPr>
          <p:cNvPr id="5" name="4 Rectángulo"/>
          <p:cNvSpPr/>
          <p:nvPr/>
        </p:nvSpPr>
        <p:spPr>
          <a:xfrm>
            <a:off x="179512" y="188640"/>
            <a:ext cx="37326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indent="0" eaLnBrk="1" hangingPunct="1">
              <a:buClrTx/>
            </a:pPr>
            <a:r>
              <a:rPr lang="en-US" sz="2800" b="1" dirty="0" err="1" smtClean="0">
                <a:solidFill>
                  <a:srgbClr val="FFFFFF"/>
                </a:solidFill>
              </a:rPr>
              <a:t>Miramón</a:t>
            </a:r>
            <a:r>
              <a:rPr lang="en-US" sz="2800" b="1" dirty="0" smtClean="0">
                <a:solidFill>
                  <a:srgbClr val="FFFFFF"/>
                </a:solidFill>
              </a:rPr>
              <a:t>: “Test Site”</a:t>
            </a:r>
            <a:endParaRPr lang="en-US" sz="2800" b="1" dirty="0">
              <a:solidFill>
                <a:srgbClr val="FFFFFF"/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201023" y="1058753"/>
            <a:ext cx="5567585" cy="5107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82 companies &amp; research centers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3.633 employers (</a:t>
            </a:r>
            <a:r>
              <a:rPr lang="en-US" sz="2000" dirty="0" err="1" smtClean="0">
                <a:solidFill>
                  <a:srgbClr val="CA5420"/>
                </a:solidFill>
                <a:latin typeface="Arial Unicode MS" pitchFamily="34" charset="-128"/>
              </a:rPr>
              <a:t>R+D+i</a:t>
            </a: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 = 41%)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581.509 m2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36 tracks &amp; 29 buildings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Usual drivers: 67%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Occupants per vehicle: 1,2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Mobility due to job, health, studies and leisure</a:t>
            </a:r>
          </a:p>
        </p:txBody>
      </p:sp>
      <p:sp>
        <p:nvSpPr>
          <p:cNvPr id="25" name="CuadroTexto 24"/>
          <p:cNvSpPr txBox="1"/>
          <p:nvPr/>
        </p:nvSpPr>
        <p:spPr>
          <a:xfrm>
            <a:off x="8676456" y="6464369"/>
            <a:ext cx="432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A3D2234-9E75-45AF-9619-898BA1124C08}" type="slidenum">
              <a:rPr lang="en-US" sz="1200" smtClean="0">
                <a:solidFill>
                  <a:schemeClr val="tx1"/>
                </a:solidFill>
              </a:rPr>
              <a:t>3</a:t>
            </a:fld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6" name="15 Imagen" descr="Sin título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868144" y="1412776"/>
            <a:ext cx="3070622" cy="41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2821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"/>
          <p:cNvSpPr txBox="1">
            <a:spLocks noChangeArrowheads="1"/>
          </p:cNvSpPr>
          <p:nvPr/>
        </p:nvSpPr>
        <p:spPr bwMode="auto">
          <a:xfrm>
            <a:off x="118793" y="211218"/>
            <a:ext cx="8892480" cy="5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9pPr>
          </a:lstStyle>
          <a:p>
            <a:pPr marL="0" lvl="1" indent="0" eaLnBrk="1" hangingPunct="1">
              <a:buClrTx/>
            </a:pPr>
            <a:r>
              <a:rPr lang="es-ES" sz="2800" b="1" dirty="0" smtClean="0">
                <a:solidFill>
                  <a:srgbClr val="FFFFFF"/>
                </a:solidFill>
              </a:rPr>
              <a:t>Miramón</a:t>
            </a:r>
            <a:r>
              <a:rPr lang="es-ES" sz="2800" b="1" dirty="0">
                <a:solidFill>
                  <a:srgbClr val="FFFFFF"/>
                </a:solidFill>
              </a:rPr>
              <a:t>: “Test </a:t>
            </a:r>
            <a:r>
              <a:rPr lang="es-ES" sz="2800" b="1" dirty="0" err="1">
                <a:solidFill>
                  <a:srgbClr val="FFFFFF"/>
                </a:solidFill>
              </a:rPr>
              <a:t>Site</a:t>
            </a:r>
            <a:r>
              <a:rPr lang="es-ES" sz="2800" b="1" dirty="0">
                <a:solidFill>
                  <a:srgbClr val="FFFFFF"/>
                </a:solidFill>
              </a:rPr>
              <a:t>”</a:t>
            </a:r>
            <a:endParaRPr lang="es-ES" sz="2800" b="1" dirty="0" smtClean="0">
              <a:solidFill>
                <a:srgbClr val="FFFFFF"/>
              </a:solidFill>
            </a:endParaRPr>
          </a:p>
        </p:txBody>
      </p:sp>
      <p:sp>
        <p:nvSpPr>
          <p:cNvPr id="19" name="Rectangle 11"/>
          <p:cNvSpPr>
            <a:spLocks noChangeArrowheads="1"/>
          </p:cNvSpPr>
          <p:nvPr/>
        </p:nvSpPr>
        <p:spPr bwMode="auto">
          <a:xfrm>
            <a:off x="46785" y="510079"/>
            <a:ext cx="8964488" cy="6131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0" lvl="1" indent="0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</a:pPr>
            <a:endParaRPr lang="en-US" sz="2000" dirty="0" smtClean="0">
              <a:solidFill>
                <a:srgbClr val="CA5420"/>
              </a:solidFill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Adaptations for the current infrastructures: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New traffic signals (speed limit = 30 Km/h, No parking, </a:t>
            </a:r>
            <a:r>
              <a:rPr lang="en-US" sz="1800" dirty="0" err="1" smtClean="0">
                <a:solidFill>
                  <a:srgbClr val="CA5420"/>
                </a:solidFill>
                <a:latin typeface="Arial Unicode MS" pitchFamily="34" charset="-128"/>
              </a:rPr>
              <a:t>etc</a:t>
            </a: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…)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Painting of the road, red lines for pedestrian crossings. 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Separate road lanes &amp; Traffic control.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Ticketing integration between ARTS and public transport in San Sebastian.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Installation of the static information about ARTS: maps and information about bus stops.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Awareness campaign about advantages and disadvantages of ARTS.</a:t>
            </a:r>
          </a:p>
          <a:p>
            <a:pPr marL="0" lvl="1" indent="0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</a:pPr>
            <a:endParaRPr lang="en-US" sz="2000" dirty="0">
              <a:solidFill>
                <a:srgbClr val="CA5420"/>
              </a:solidFill>
              <a:latin typeface="Arial Unicode MS" pitchFamily="34" charset="-128"/>
            </a:endParaRPr>
          </a:p>
        </p:txBody>
      </p:sp>
      <p:sp>
        <p:nvSpPr>
          <p:cNvPr id="6" name="CuadroTexto 24"/>
          <p:cNvSpPr txBox="1"/>
          <p:nvPr/>
        </p:nvSpPr>
        <p:spPr>
          <a:xfrm>
            <a:off x="8676456" y="6464369"/>
            <a:ext cx="432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A3D2234-9E75-45AF-9619-898BA1124C08}" type="slidenum">
              <a:rPr lang="en-US" sz="1200" smtClean="0">
                <a:solidFill>
                  <a:schemeClr val="tx1"/>
                </a:solidFill>
              </a:rPr>
              <a:t>4</a:t>
            </a:fld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5180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"/>
          <p:cNvSpPr txBox="1">
            <a:spLocks noChangeArrowheads="1"/>
          </p:cNvSpPr>
          <p:nvPr/>
        </p:nvSpPr>
        <p:spPr bwMode="auto">
          <a:xfrm>
            <a:off x="118793" y="211218"/>
            <a:ext cx="8892480" cy="5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9pPr>
          </a:lstStyle>
          <a:p>
            <a:pPr marL="0" lvl="1" indent="0" eaLnBrk="1" hangingPunct="1">
              <a:buClrTx/>
            </a:pPr>
            <a:r>
              <a:rPr lang="en-US" sz="2800" b="1" dirty="0" err="1" smtClean="0">
                <a:solidFill>
                  <a:srgbClr val="FFFFFF"/>
                </a:solidFill>
              </a:rPr>
              <a:t>Miramón</a:t>
            </a:r>
            <a:r>
              <a:rPr lang="en-US" sz="2800" b="1" dirty="0" smtClean="0">
                <a:solidFill>
                  <a:srgbClr val="FFFFFF"/>
                </a:solidFill>
              </a:rPr>
              <a:t>: “Test Site”</a:t>
            </a:r>
          </a:p>
        </p:txBody>
      </p:sp>
      <p:sp>
        <p:nvSpPr>
          <p:cNvPr id="92" name="Elipse 91"/>
          <p:cNvSpPr/>
          <p:nvPr/>
        </p:nvSpPr>
        <p:spPr bwMode="auto">
          <a:xfrm flipV="1">
            <a:off x="3203848" y="7173416"/>
            <a:ext cx="360040" cy="144016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3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 Unicode MS" pitchFamily="32" charset="0"/>
            </a:endParaRPr>
          </a:p>
        </p:txBody>
      </p:sp>
      <p:sp>
        <p:nvSpPr>
          <p:cNvPr id="10" name="Rectangle 11"/>
          <p:cNvSpPr>
            <a:spLocks noChangeArrowheads="1"/>
          </p:cNvSpPr>
          <p:nvPr/>
        </p:nvSpPr>
        <p:spPr bwMode="auto">
          <a:xfrm>
            <a:off x="406825" y="692696"/>
            <a:ext cx="8341639" cy="5328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0" lvl="1" indent="0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</a:pPr>
            <a:endParaRPr lang="en-US" sz="2000" dirty="0" smtClean="0">
              <a:solidFill>
                <a:srgbClr val="CA5420"/>
              </a:solidFill>
            </a:endParaRP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Support received from many relevant institutions:</a:t>
            </a:r>
          </a:p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err="1" smtClean="0">
                <a:solidFill>
                  <a:srgbClr val="CA5420"/>
                </a:solidFill>
                <a:latin typeface="Arial Unicode MS" pitchFamily="34" charset="-128"/>
              </a:rPr>
              <a:t>Miramón</a:t>
            </a: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 Technology park.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Regional government.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Municipality of San Sebastian.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DBUS: Urban transport system.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MLC: Cluster for Mobility and Logistic.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Legacy: Authorities like DGT for plates, </a:t>
            </a:r>
            <a:r>
              <a:rPr lang="en-US" sz="1800" dirty="0" err="1" smtClean="0">
                <a:solidFill>
                  <a:srgbClr val="CA5420"/>
                </a:solidFill>
                <a:latin typeface="Arial Unicode MS" pitchFamily="34" charset="-128"/>
              </a:rPr>
              <a:t>etc</a:t>
            </a: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….</a:t>
            </a:r>
          </a:p>
          <a:p>
            <a:pPr marL="0" lvl="1" indent="0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</a:pPr>
            <a:endParaRPr lang="en-US" sz="2000" dirty="0">
              <a:solidFill>
                <a:srgbClr val="CA5420"/>
              </a:solidFill>
              <a:latin typeface="Arial Unicode MS" pitchFamily="34" charset="-128"/>
            </a:endParaRPr>
          </a:p>
        </p:txBody>
      </p:sp>
      <p:sp>
        <p:nvSpPr>
          <p:cNvPr id="6" name="CuadroTexto 24"/>
          <p:cNvSpPr txBox="1"/>
          <p:nvPr/>
        </p:nvSpPr>
        <p:spPr>
          <a:xfrm>
            <a:off x="8676456" y="6464369"/>
            <a:ext cx="432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A3D2234-9E75-45AF-9619-898BA1124C08}" type="slidenum">
              <a:rPr lang="en-US" sz="1200" smtClean="0">
                <a:solidFill>
                  <a:schemeClr val="tx1"/>
                </a:solidFill>
              </a:rPr>
              <a:t>5</a:t>
            </a:fld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089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  <p:bldP spid="92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ChangeArrowheads="1"/>
          </p:cNvSpPr>
          <p:nvPr/>
        </p:nvSpPr>
        <p:spPr bwMode="auto">
          <a:xfrm>
            <a:off x="118793" y="211218"/>
            <a:ext cx="8892480" cy="5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9pPr>
          </a:lstStyle>
          <a:p>
            <a:pPr marL="0" lvl="1" indent="0" eaLnBrk="1" hangingPunct="1">
              <a:buClrTx/>
            </a:pPr>
            <a:r>
              <a:rPr lang="en-US" sz="2800" b="1" dirty="0" smtClean="0">
                <a:solidFill>
                  <a:srgbClr val="FFFFFF"/>
                </a:solidFill>
              </a:rPr>
              <a:t>PRT MIRAMON: Project summary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39921"/>
            <a:ext cx="8090373" cy="5418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hlinkClick r:id="rId3" action="ppaction://hlinkfil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849" y="2348880"/>
            <a:ext cx="855024" cy="78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uadroTexto 24"/>
          <p:cNvSpPr txBox="1"/>
          <p:nvPr/>
        </p:nvSpPr>
        <p:spPr>
          <a:xfrm>
            <a:off x="8676456" y="6464369"/>
            <a:ext cx="432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A3D2234-9E75-45AF-9619-898BA1124C08}" type="slidenum">
              <a:rPr lang="en-US" sz="1200" smtClean="0">
                <a:solidFill>
                  <a:schemeClr val="tx1"/>
                </a:solidFill>
              </a:rPr>
              <a:t>6</a:t>
            </a:fld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669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ChangeArrowheads="1"/>
          </p:cNvSpPr>
          <p:nvPr/>
        </p:nvSpPr>
        <p:spPr bwMode="auto">
          <a:xfrm>
            <a:off x="118793" y="211218"/>
            <a:ext cx="8892480" cy="5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9pPr>
          </a:lstStyle>
          <a:p>
            <a:pPr marL="0" lvl="1" indent="0" eaLnBrk="1" hangingPunct="1">
              <a:buClrTx/>
            </a:pPr>
            <a:r>
              <a:rPr lang="en-US" sz="2800" b="1" dirty="0" smtClean="0">
                <a:solidFill>
                  <a:srgbClr val="FFFFFF"/>
                </a:solidFill>
              </a:rPr>
              <a:t>CityMobil2: Project summary</a:t>
            </a:r>
          </a:p>
        </p:txBody>
      </p:sp>
      <p:sp>
        <p:nvSpPr>
          <p:cNvPr id="7" name="CuadroTexto 24"/>
          <p:cNvSpPr txBox="1"/>
          <p:nvPr/>
        </p:nvSpPr>
        <p:spPr>
          <a:xfrm>
            <a:off x="8676456" y="6464369"/>
            <a:ext cx="432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A3D2234-9E75-45AF-9619-898BA1124C08}" type="slidenum">
              <a:rPr lang="en-US" sz="1200" smtClean="0">
                <a:solidFill>
                  <a:schemeClr val="tx1"/>
                </a:solidFill>
              </a:rPr>
              <a:t>7</a:t>
            </a:fld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849" y="973813"/>
            <a:ext cx="8491495" cy="5297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14098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ChangeArrowheads="1"/>
          </p:cNvSpPr>
          <p:nvPr/>
        </p:nvSpPr>
        <p:spPr bwMode="auto">
          <a:xfrm>
            <a:off x="118793" y="211218"/>
            <a:ext cx="8892480" cy="5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9pPr>
          </a:lstStyle>
          <a:p>
            <a:pPr marL="0" lvl="1" indent="0" eaLnBrk="1" hangingPunct="1">
              <a:buClrTx/>
            </a:pPr>
            <a:r>
              <a:rPr lang="en-US" sz="2800" b="1" dirty="0" smtClean="0">
                <a:solidFill>
                  <a:srgbClr val="FFFFFF"/>
                </a:solidFill>
              </a:rPr>
              <a:t>CityMobil2: Objectives</a:t>
            </a:r>
          </a:p>
        </p:txBody>
      </p:sp>
      <p:sp>
        <p:nvSpPr>
          <p:cNvPr id="3" name="Rectangle 11"/>
          <p:cNvSpPr>
            <a:spLocks noChangeArrowheads="1"/>
          </p:cNvSpPr>
          <p:nvPr/>
        </p:nvSpPr>
        <p:spPr bwMode="auto">
          <a:xfrm>
            <a:off x="467544" y="1052736"/>
            <a:ext cx="7992888" cy="93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182563" lvl="1" indent="-182563" defTabSz="914400" eaLnBrk="0" hangingPunct="0">
              <a:lnSpc>
                <a:spcPct val="15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2"/>
              </a:buBlip>
            </a:pPr>
            <a:endParaRPr lang="en-US" sz="3200" dirty="0">
              <a:solidFill>
                <a:schemeClr val="tx1"/>
              </a:solidFill>
              <a:latin typeface="Arial Unicode MS" pitchFamily="34" charset="-128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11" y="1018416"/>
            <a:ext cx="8694293" cy="5246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uadroTexto 24"/>
          <p:cNvSpPr txBox="1"/>
          <p:nvPr/>
        </p:nvSpPr>
        <p:spPr>
          <a:xfrm>
            <a:off x="8676456" y="6464369"/>
            <a:ext cx="432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A3D2234-9E75-45AF-9619-898BA1124C08}" type="slidenum">
              <a:rPr lang="en-US" sz="1200" smtClean="0">
                <a:solidFill>
                  <a:schemeClr val="tx1"/>
                </a:solidFill>
              </a:rPr>
              <a:t>8</a:t>
            </a:fld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4307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"/>
          <p:cNvSpPr txBox="1">
            <a:spLocks noChangeArrowheads="1"/>
          </p:cNvSpPr>
          <p:nvPr/>
        </p:nvSpPr>
        <p:spPr bwMode="auto">
          <a:xfrm>
            <a:off x="118793" y="211218"/>
            <a:ext cx="5173287" cy="5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000">
                <a:solidFill>
                  <a:schemeClr val="bg1"/>
                </a:solidFill>
                <a:latin typeface="Arial" charset="0"/>
                <a:cs typeface="Arial Unicode MS" pitchFamily="32" charset="0"/>
              </a:defRPr>
            </a:lvl9pPr>
          </a:lstStyle>
          <a:p>
            <a:pPr marL="0" lvl="1" indent="0" eaLnBrk="1" hangingPunct="1">
              <a:buClrTx/>
            </a:pPr>
            <a:r>
              <a:rPr lang="en-US" sz="2800" b="1" dirty="0" err="1" smtClean="0">
                <a:solidFill>
                  <a:srgbClr val="FFFFFF"/>
                </a:solidFill>
              </a:rPr>
              <a:t>Miramon</a:t>
            </a:r>
            <a:r>
              <a:rPr lang="en-US" sz="2800" b="1" dirty="0" smtClean="0">
                <a:solidFill>
                  <a:srgbClr val="FFFFFF"/>
                </a:solidFill>
              </a:rPr>
              <a:t>: Demo</a:t>
            </a:r>
          </a:p>
        </p:txBody>
      </p:sp>
      <p:pic>
        <p:nvPicPr>
          <p:cNvPr id="2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2120" y="967950"/>
            <a:ext cx="3936344" cy="5845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Rectangle 11"/>
          <p:cNvSpPr>
            <a:spLocks noChangeArrowheads="1"/>
          </p:cNvSpPr>
          <p:nvPr/>
        </p:nvSpPr>
        <p:spPr bwMode="auto">
          <a:xfrm>
            <a:off x="-36512" y="792047"/>
            <a:ext cx="4865202" cy="5949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182563" lvl="1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System demonstration</a:t>
            </a:r>
            <a:r>
              <a:rPr lang="en-US" sz="2000" dirty="0" smtClean="0">
                <a:solidFill>
                  <a:srgbClr val="CA5420"/>
                </a:solidFill>
                <a:latin typeface="Arial Unicode MS" pitchFamily="34" charset="-128"/>
              </a:rPr>
              <a:t>:</a:t>
            </a:r>
            <a:endParaRPr lang="en-US" sz="20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From February to June </a:t>
            </a: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2016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Total Distance (go &amp; back): 3,6 </a:t>
            </a: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km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3 </a:t>
            </a: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vehicles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Mixed mode: On demand </a:t>
            </a: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&amp; frequency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Garage underground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Parking </a:t>
            </a: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for vehicles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Control Center &amp; Charging points</a:t>
            </a: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endParaRPr lang="en-US" sz="1800" dirty="0" smtClean="0">
              <a:solidFill>
                <a:srgbClr val="CA5420"/>
              </a:solidFill>
              <a:latin typeface="Arial Unicode MS" pitchFamily="34" charset="-128"/>
            </a:endParaRPr>
          </a:p>
          <a:p>
            <a:pPr marL="582613" lvl="2" indent="-182563" defTabSz="914400" eaLnBrk="0" hangingPunct="0">
              <a:lnSpc>
                <a:spcPct val="110000"/>
              </a:lnSpc>
              <a:spcBef>
                <a:spcPts val="300"/>
              </a:spcBef>
              <a:buClr>
                <a:srgbClr val="FF9900"/>
              </a:buClr>
              <a:buSzPct val="120000"/>
              <a:buBlip>
                <a:blip r:embed="rId3"/>
              </a:buBlip>
            </a:pPr>
            <a:r>
              <a:rPr lang="en-US" sz="1800" dirty="0" smtClean="0">
                <a:solidFill>
                  <a:srgbClr val="CA5420"/>
                </a:solidFill>
                <a:latin typeface="Arial Unicode MS" pitchFamily="34" charset="-128"/>
              </a:rPr>
              <a:t>Bus stops for the ARTS</a:t>
            </a:r>
          </a:p>
        </p:txBody>
      </p:sp>
      <p:sp>
        <p:nvSpPr>
          <p:cNvPr id="6" name="CuadroTexto 24"/>
          <p:cNvSpPr txBox="1"/>
          <p:nvPr/>
        </p:nvSpPr>
        <p:spPr>
          <a:xfrm>
            <a:off x="8676456" y="6464369"/>
            <a:ext cx="432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A3D2234-9E75-45AF-9619-898BA1124C08}" type="slidenum">
              <a:rPr lang="en-US" sz="1200" smtClean="0">
                <a:solidFill>
                  <a:schemeClr val="tx1"/>
                </a:solidFill>
              </a:rPr>
              <a:t>9</a:t>
            </a:fld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2546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ema de Office">
      <a:majorFont>
        <a:latin typeface="Arial"/>
        <a:ea typeface=""/>
        <a:cs typeface="Arial Unicode MS"/>
      </a:majorFont>
      <a:minorFont>
        <a:latin typeface="Arial"/>
        <a:ea typeface="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3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 Unicode MS" pitchFamily="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3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 Unicode MS" pitchFamily="32" charset="0"/>
          </a:defRPr>
        </a:defPPr>
      </a:lstStyle>
    </a:lnDef>
  </a:objectDefaults>
  <a:extraClrSchemeLst>
    <a:extraClrScheme>
      <a:clrScheme name="Tema de 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a de Offic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Tema de Office">
  <a:themeElements>
    <a:clrScheme name="Tema de Offi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ema de Office">
      <a:majorFont>
        <a:latin typeface="Arial"/>
        <a:ea typeface=""/>
        <a:cs typeface="Arial Unicode MS"/>
      </a:majorFont>
      <a:minorFont>
        <a:latin typeface="Arial"/>
        <a:ea typeface="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3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 Unicode MS" pitchFamily="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3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 Unicode MS" pitchFamily="32" charset="0"/>
          </a:defRPr>
        </a:defPPr>
      </a:lstStyle>
    </a:lnDef>
  </a:objectDefaults>
  <a:extraClrSchemeLst>
    <a:extraClrScheme>
      <a:clrScheme name="Tema de 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a de Offic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9427</TotalTime>
  <Words>435</Words>
  <Application>Microsoft Office PowerPoint</Application>
  <PresentationFormat>Presentación en pantalla (4:3)</PresentationFormat>
  <Paragraphs>140</Paragraphs>
  <Slides>12</Slides>
  <Notes>3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diapositiva</vt:lpstr>
      </vt:variant>
      <vt:variant>
        <vt:i4>12</vt:i4>
      </vt:variant>
    </vt:vector>
  </HeadingPairs>
  <TitlesOfParts>
    <vt:vector size="14" baseType="lpstr">
      <vt:lpstr>Tema de Office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francisco</dc:creator>
  <cp:lastModifiedBy>borrar</cp:lastModifiedBy>
  <cp:revision>382</cp:revision>
  <cp:lastPrinted>2015-10-09T11:29:02Z</cp:lastPrinted>
  <dcterms:created xsi:type="dcterms:W3CDTF">2012-06-12T07:05:25Z</dcterms:created>
  <dcterms:modified xsi:type="dcterms:W3CDTF">2015-10-13T13:36:44Z</dcterms:modified>
</cp:coreProperties>
</file>

<file path=docProps/thumbnail.jpeg>
</file>